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256" r:id="rId5"/>
    <p:sldId id="278" r:id="rId6"/>
    <p:sldId id="272" r:id="rId7"/>
    <p:sldId id="260" r:id="rId8"/>
    <p:sldId id="279" r:id="rId9"/>
    <p:sldId id="270" r:id="rId10"/>
    <p:sldId id="271" r:id="rId11"/>
    <p:sldId id="273" r:id="rId12"/>
    <p:sldId id="290" r:id="rId13"/>
    <p:sldId id="318" r:id="rId14"/>
    <p:sldId id="311" r:id="rId15"/>
    <p:sldId id="291" r:id="rId16"/>
    <p:sldId id="347" r:id="rId17"/>
    <p:sldId id="348" r:id="rId18"/>
    <p:sldId id="349" r:id="rId19"/>
    <p:sldId id="350" r:id="rId20"/>
    <p:sldId id="345" r:id="rId21"/>
    <p:sldId id="346" r:id="rId22"/>
    <p:sldId id="312" r:id="rId23"/>
    <p:sldId id="274" r:id="rId24"/>
    <p:sldId id="317" r:id="rId25"/>
    <p:sldId id="275" r:id="rId26"/>
    <p:sldId id="276" r:id="rId27"/>
    <p:sldId id="277" r:id="rId28"/>
    <p:sldId id="259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81FD-471F-48F7-AA0D-26F364DE34D3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A38E-D298-4461-8B69-5CC9CE7AA6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92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embed/BdicFQJK64U?rel=0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11E77-220D-43EB-AA5B-7E651395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vaste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D6F49-8792-4FCC-8A43-4530444EF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Enkele voorbeelden zijn:</a:t>
            </a:r>
          </a:p>
          <a:p>
            <a:pPr marL="342900" indent="-342900"/>
            <a:r>
              <a:rPr lang="nl-NL" dirty="0"/>
              <a:t>internet en telefonie</a:t>
            </a:r>
          </a:p>
          <a:p>
            <a:pPr marL="342900" indent="-342900"/>
            <a:r>
              <a:rPr lang="nl-NL" dirty="0"/>
              <a:t>lidmaatschapsgelden </a:t>
            </a:r>
          </a:p>
          <a:p>
            <a:pPr marL="342900" indent="-342900"/>
            <a:r>
              <a:rPr lang="nl-NL" dirty="0"/>
              <a:t>verzekeringen,…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13FF9A-B653-4C1D-AD26-F2A2FB54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56" y="2790770"/>
            <a:ext cx="4767943" cy="31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3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52D937F-5FE2-4A4B-9B1F-C8B35FD91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907" y="3903669"/>
            <a:ext cx="2857500" cy="2857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BEABEF-2EA7-400F-8EF3-404388B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Berekenen vaste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CE6613-7AFD-4AC0-B994-704A2E6E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914400" lvl="2" indent="0">
              <a:buNone/>
            </a:pPr>
            <a:r>
              <a:rPr lang="nl-NL" dirty="0"/>
              <a:t>	</a:t>
            </a:r>
            <a:endParaRPr lang="nl-NL" sz="3500" b="1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F5D443B-14CB-4A58-B8DD-403CAB489385}"/>
              </a:ext>
            </a:extLst>
          </p:cNvPr>
          <p:cNvSpPr/>
          <p:nvPr/>
        </p:nvSpPr>
        <p:spPr>
          <a:xfrm>
            <a:off x="1318857" y="1449257"/>
            <a:ext cx="79102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Hieronder vind je twee effectieve methoden om de vaste lasten succesvol te verdelen: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Integrale kostenberekening. De integrale kostenberekening is voor starters een goede manier om inzicht te krijgen in de vaste lasten, omdat hun bedrijf vaak nog niet zo groot </a:t>
            </a:r>
            <a:r>
              <a:rPr lang="nl-NL" dirty="0" err="1"/>
              <a:t>is.Je</a:t>
            </a:r>
            <a:r>
              <a:rPr lang="nl-NL" dirty="0"/>
              <a:t> telt dan alle vaste lasten bij elkaar op en verdeelt deze vervolgens over alle producten of diensten die je aanbiedt.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ABC-methode. De ABC-methode (voluit Activity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Costing</a:t>
            </a:r>
            <a:r>
              <a:rPr lang="nl-NL" dirty="0"/>
              <a:t>) is iets omvangrijker. In dat geval bereken je de vaste lasten terug op de verschillende afdelingen binnen het </a:t>
            </a:r>
            <a:r>
              <a:rPr lang="nl-NL" dirty="0" err="1"/>
              <a:t>bedrijf.Daarna</a:t>
            </a:r>
            <a:r>
              <a:rPr lang="nl-NL" dirty="0"/>
              <a:t> bepaal je per afdeling voor hoeveel procent 'gebruik wordt gemaakt' van een product of dienst: evenredig daaraan verdeel je vervolgens de vaste lasten. </a:t>
            </a:r>
          </a:p>
        </p:txBody>
      </p:sp>
    </p:spTree>
    <p:extLst>
      <p:ext uri="{BB962C8B-B14F-4D97-AF65-F5344CB8AC3E}">
        <p14:creationId xmlns:p14="http://schemas.microsoft.com/office/powerpoint/2010/main" val="323537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112EF-5A4F-429F-A81A-BFB0AC87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 kosten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6CFCDE-702E-4FBD-9792-BB2EE293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085" y="1760118"/>
            <a:ext cx="8195086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Jaarlijkse prijsindexatie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Geld wordt jaarlijks minder waard door inflatie, veel leveranties passen jaarlijks hun prijzen aan.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Let op dit kan naar boven of naar beneden</a:t>
            </a:r>
          </a:p>
          <a:p>
            <a:pPr marL="342900" indent="-342900"/>
            <a:r>
              <a:rPr lang="nl-NL" dirty="0"/>
              <a:t>Denk aan schadeverzekeringen, die zijn de laatste tijd gezakt</a:t>
            </a:r>
          </a:p>
          <a:p>
            <a:pPr marL="342900" indent="-342900"/>
            <a:r>
              <a:rPr lang="nl-NL" dirty="0"/>
              <a:t>Zorgverzekeringen zijn weer duurder geworden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39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A1E22-9173-480C-A6D6-848A90CA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Variabele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DC721-B842-4F9E-8F1E-A49580241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9" y="1728000"/>
            <a:ext cx="8035429" cy="4351338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Hangen samen met de productie of verkochte aantallen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Vaste en variabele kosten zijn beide van belang   </a:t>
            </a:r>
          </a:p>
          <a:p>
            <a:pPr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bij het begroten van de omzet.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6193A1-E562-4D1E-B413-C3D2BBCD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907" y="32938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8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11E77-220D-43EB-AA5B-7E651395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variabele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4D6F49-8792-4FCC-8A43-4530444EF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Etiketten</a:t>
            </a:r>
          </a:p>
          <a:p>
            <a:r>
              <a:rPr lang="nl-NL" dirty="0"/>
              <a:t>Potgrond</a:t>
            </a:r>
          </a:p>
          <a:p>
            <a:r>
              <a:rPr lang="nl-NL" dirty="0"/>
              <a:t>Meststoffen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A03EE7-E16F-4091-96F9-E177D8B2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3" y="2756238"/>
            <a:ext cx="5288643" cy="35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EABEF-2EA7-400F-8EF3-404388B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Berekenen variabele kosten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F32360-8DEC-4106-AB8E-8CF075CC6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l-NL" dirty="0"/>
              <a:t>Deel het totaal van de variabele kosten door het productievolume. </a:t>
            </a:r>
          </a:p>
          <a:p>
            <a:pPr marL="342900" indent="-342900"/>
            <a:r>
              <a:rPr lang="nl-NL" dirty="0"/>
              <a:t>Verdeling van de totale variabele kosten voor een bepaalde periode door het productievolume van die periode, geeft de variabele kosten per eenheid.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Specifiek kunnen variabele kosten per eenheid worden berekend met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E1E9AE-2A36-4417-8499-25AE004E4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396" y="4538885"/>
            <a:ext cx="1779489" cy="15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112EF-5A4F-429F-A81A-BFB0AC87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Variabele kosten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6CFCDE-702E-4FBD-9792-BB2EE293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Proportioneel evenredig</a:t>
            </a:r>
          </a:p>
          <a:p>
            <a:pPr indent="0">
              <a:buNone/>
            </a:pPr>
            <a:r>
              <a:rPr lang="nl-NL" dirty="0"/>
              <a:t>Kosten nemen evenredig toe of af als de omzet stijgt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Progressieve ontwikkeling kosten</a:t>
            </a:r>
          </a:p>
          <a:p>
            <a:pPr indent="0">
              <a:buNone/>
            </a:pPr>
            <a:r>
              <a:rPr lang="nl-NL" i="1" dirty="0"/>
              <a:t>Hiervan is sprake als bij de toename van de productie de variabele kosten per eenheid stijgen; bijvoorbeeld als gevolg van (dure) overuren</a:t>
            </a:r>
          </a:p>
          <a:p>
            <a:pPr indent="0">
              <a:buNone/>
            </a:pPr>
            <a:endParaRPr lang="nl-NL" i="1" dirty="0"/>
          </a:p>
          <a:p>
            <a:r>
              <a:rPr lang="nl-NL" dirty="0"/>
              <a:t>Degressieve ontwikkeling kosten</a:t>
            </a:r>
          </a:p>
          <a:p>
            <a:pPr indent="0">
              <a:buNone/>
            </a:pPr>
            <a:r>
              <a:rPr lang="nl-NL" i="1" dirty="0"/>
              <a:t>Er is sprake van degressief variabele kosten als de gemiddelde variabele kosten afnemen als de afzet toeneemt. Voorbeeld: (inkoop-)kortingen.</a:t>
            </a:r>
          </a:p>
        </p:txBody>
      </p:sp>
    </p:spTree>
    <p:extLst>
      <p:ext uri="{BB962C8B-B14F-4D97-AF65-F5344CB8AC3E}">
        <p14:creationId xmlns:p14="http://schemas.microsoft.com/office/powerpoint/2010/main" val="390713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B2FC7-1400-43DF-B57F-398CF408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Directe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AB0DA-10FC-4745-9FF9-1B3EC3D9B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Directe kosten = kosten die direct te maken hebben met een product of afdeling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bedrijf kan deze direct toerekenen aan product of afdeling.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B.v.:</a:t>
            </a:r>
          </a:p>
          <a:p>
            <a:r>
              <a:rPr lang="nl-NL" dirty="0"/>
              <a:t>Inkoopkosten producten</a:t>
            </a:r>
          </a:p>
          <a:p>
            <a:r>
              <a:rPr lang="nl-NL" dirty="0"/>
              <a:t>Loonkosten </a:t>
            </a:r>
          </a:p>
          <a:p>
            <a:r>
              <a:rPr lang="nl-NL" dirty="0"/>
              <a:t>Materiaalkosten</a:t>
            </a:r>
          </a:p>
          <a:p>
            <a:r>
              <a:rPr lang="nl-NL" dirty="0"/>
              <a:t>Maar ook…. Loonkosten van commercieel medewerker specifiek voor 1 afdeling</a:t>
            </a:r>
          </a:p>
        </p:txBody>
      </p:sp>
    </p:spTree>
    <p:extLst>
      <p:ext uri="{BB962C8B-B14F-4D97-AF65-F5344CB8AC3E}">
        <p14:creationId xmlns:p14="http://schemas.microsoft.com/office/powerpoint/2010/main" val="377669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19A40-2E70-4313-A038-ABDB017F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Indirecte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DB2E34-C93D-4A19-86C8-6141DCB7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Indirecte kosten = kosten die niet direct te maken  </a:t>
            </a:r>
          </a:p>
          <a:p>
            <a:pPr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hebben met een product of afdeling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Niet exact per product of per afdeling te bepalen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B.v.:</a:t>
            </a:r>
          </a:p>
          <a:p>
            <a:r>
              <a:rPr lang="nl-NL" dirty="0"/>
              <a:t>Energiekosten</a:t>
            </a:r>
          </a:p>
          <a:p>
            <a:r>
              <a:rPr lang="nl-NL" dirty="0"/>
              <a:t>Administratiekosten</a:t>
            </a:r>
          </a:p>
          <a:p>
            <a:r>
              <a:rPr lang="nl-NL" dirty="0"/>
              <a:t>Verkoopkosten</a:t>
            </a:r>
          </a:p>
          <a:p>
            <a:r>
              <a:rPr lang="nl-NL" dirty="0"/>
              <a:t>Onderhoudskosten</a:t>
            </a:r>
          </a:p>
          <a:p>
            <a:r>
              <a:rPr lang="nl-NL" dirty="0"/>
              <a:t>Maar ook b.v. parkeerkosten voor klanten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D3A79-40C4-4FA6-837F-E8946401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Break even omzet (BEO)/ afzet (BEA)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8F7D2-8BB8-4F59-BA4D-F01FE20C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Netto omzet/afzet waarbij geen winst wordt gemaakt</a:t>
            </a:r>
          </a:p>
          <a:p>
            <a:r>
              <a:rPr lang="nl-NL" dirty="0"/>
              <a:t>Netto omzet/afzet waarbij alle kosten zijn gedekt</a:t>
            </a:r>
          </a:p>
          <a:p>
            <a:r>
              <a:rPr lang="nl-NL" dirty="0"/>
              <a:t>= kritische omzet/afzet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6D19D4-910B-4278-98E9-DF01745B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62" y="3636055"/>
            <a:ext cx="31908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5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43FCB9B-74BF-46CC-9979-815CD239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29" y="1835150"/>
            <a:ext cx="5334000" cy="4000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6928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Optimaliseren, periode 15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088000" y="2133600"/>
            <a:ext cx="7200000" cy="1865376"/>
          </a:xfrm>
        </p:spPr>
        <p:txBody>
          <a:bodyPr>
            <a:normAutofit fontScale="47500" lnSpcReduction="20000"/>
          </a:bodyPr>
          <a:lstStyle/>
          <a:p>
            <a:r>
              <a:rPr lang="nl-NL" sz="4800" dirty="0"/>
              <a:t>Kostprijs /Offertes/</a:t>
            </a:r>
            <a:r>
              <a:rPr lang="nl-NL" sz="4800" dirty="0">
                <a:sym typeface="Wingdings" panose="05000000000000000000" pitchFamily="2" charset="2"/>
              </a:rPr>
              <a:t>Optimaliseren teeltbedrijf</a:t>
            </a:r>
          </a:p>
          <a:p>
            <a:r>
              <a:rPr lang="nl-NL" sz="4800" dirty="0">
                <a:sym typeface="Wingdings" panose="05000000000000000000" pitchFamily="2" charset="2"/>
              </a:rPr>
              <a:t>Ben Nienhuis</a:t>
            </a:r>
          </a:p>
          <a:p>
            <a:endParaRPr lang="nl-NL" sz="4800" dirty="0">
              <a:sym typeface="Wingdings" panose="05000000000000000000" pitchFamily="2" charset="2"/>
            </a:endParaRPr>
          </a:p>
          <a:p>
            <a:endParaRPr lang="nl-NL" sz="4800" dirty="0">
              <a:sym typeface="Wingdings" panose="05000000000000000000" pitchFamily="2" charset="2"/>
            </a:endParaRPr>
          </a:p>
          <a:p>
            <a:r>
              <a:rPr lang="nl-NL" sz="4800" dirty="0">
                <a:sym typeface="Wingdings" panose="05000000000000000000" pitchFamily="2" charset="2"/>
              </a:rPr>
              <a:t>Integrale opdracht: </a:t>
            </a:r>
          </a:p>
          <a:p>
            <a:r>
              <a:rPr lang="nl-NL" sz="4800" dirty="0">
                <a:sym typeface="Wingdings" panose="05000000000000000000" pitchFamily="2" charset="2"/>
              </a:rPr>
              <a:t>Piet Segers</a:t>
            </a:r>
            <a:endParaRPr lang="nl-NL" sz="4800" dirty="0"/>
          </a:p>
          <a:p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240483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753760" cy="720000"/>
          </a:xfrm>
        </p:spPr>
        <p:txBody>
          <a:bodyPr/>
          <a:lstStyle/>
          <a:p>
            <a:r>
              <a:rPr lang="nl-NL" dirty="0"/>
              <a:t>rentabiliteitsdrempel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8" y="1838857"/>
            <a:ext cx="9065284" cy="48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1DE57ED0-0BE6-49E2-BAA1-144380A40E51}"/>
              </a:ext>
            </a:extLst>
          </p:cNvPr>
          <p:cNvGrpSpPr/>
          <p:nvPr/>
        </p:nvGrpSpPr>
        <p:grpSpPr>
          <a:xfrm>
            <a:off x="1436913" y="275771"/>
            <a:ext cx="9085943" cy="6299200"/>
            <a:chOff x="4790477" y="3573015"/>
            <a:chExt cx="4068453" cy="2448273"/>
          </a:xfrm>
        </p:grpSpPr>
        <p:sp>
          <p:nvSpPr>
            <p:cNvPr id="3" name="Afgeronde rechthoek 12">
              <a:extLst>
                <a:ext uri="{FF2B5EF4-FFF2-40B4-BE49-F238E27FC236}">
                  <a16:creationId xmlns:a16="http://schemas.microsoft.com/office/drawing/2014/main" id="{65EC40FE-CF2E-4A64-82DF-00875EAE4645}"/>
                </a:ext>
              </a:extLst>
            </p:cNvPr>
            <p:cNvSpPr/>
            <p:nvPr/>
          </p:nvSpPr>
          <p:spPr>
            <a:xfrm>
              <a:off x="4790477" y="3573015"/>
              <a:ext cx="4068453" cy="2448273"/>
            </a:xfrm>
            <a:prstGeom prst="roundRect">
              <a:avLst>
                <a:gd name="adj" fmla="val 381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" name="Afbeelding 3">
              <a:hlinkClick r:id="rId2"/>
              <a:extLst>
                <a:ext uri="{FF2B5EF4-FFF2-40B4-BE49-F238E27FC236}">
                  <a16:creationId xmlns:a16="http://schemas.microsoft.com/office/drawing/2014/main" id="{34412612-EE59-4FE9-B0D0-9C3B263B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7734" y="3805943"/>
              <a:ext cx="3820730" cy="2125050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53C47CE0-DF16-41CB-A3F6-98F9170728EA}"/>
                </a:ext>
              </a:extLst>
            </p:cNvPr>
            <p:cNvSpPr txBox="1"/>
            <p:nvPr/>
          </p:nvSpPr>
          <p:spPr>
            <a:xfrm>
              <a:off x="4903314" y="3668726"/>
              <a:ext cx="1991628" cy="1255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1200" dirty="0">
                  <a:latin typeface="Arial" panose="020B0604020202020204" pitchFamily="34" charset="0"/>
                  <a:cs typeface="Arial" panose="020B0604020202020204" pitchFamily="34" charset="0"/>
                </a:rPr>
                <a:t>opbrengsten van een boer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5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82944" cy="720000"/>
          </a:xfrm>
        </p:spPr>
        <p:txBody>
          <a:bodyPr/>
          <a:lstStyle/>
          <a:p>
            <a:r>
              <a:rPr lang="nl-NL" dirty="0"/>
              <a:t>Kasplanning / kostenbeheersing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Bewust zijn van:</a:t>
            </a:r>
          </a:p>
          <a:p>
            <a:pPr lvl="1"/>
            <a:r>
              <a:rPr lang="nl-NL" dirty="0"/>
              <a:t>	- uitgaven per maand</a:t>
            </a:r>
          </a:p>
          <a:p>
            <a:pPr lvl="1"/>
            <a:r>
              <a:rPr lang="nl-NL" dirty="0"/>
              <a:t>	- inkomsten per maand</a:t>
            </a:r>
          </a:p>
          <a:p>
            <a:pPr lvl="1"/>
            <a:r>
              <a:rPr lang="nl-NL" dirty="0"/>
              <a:t>	- Mee bewegen met financiële middelen </a:t>
            </a:r>
          </a:p>
          <a:p>
            <a:pPr lvl="1"/>
            <a:r>
              <a:rPr lang="nl-NL" dirty="0"/>
              <a:t>	  (liquiditeitsmiddelen planning – begroting)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( </a:t>
            </a:r>
            <a:r>
              <a:rPr lang="nl-NL" b="1" dirty="0"/>
              <a:t>kan je de rekening betalen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177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753760" cy="720000"/>
          </a:xfrm>
        </p:spPr>
        <p:txBody>
          <a:bodyPr/>
          <a:lstStyle/>
          <a:p>
            <a:r>
              <a:rPr lang="nl-NL" dirty="0"/>
              <a:t>Inleidende opdracht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902208" y="1476000"/>
            <a:ext cx="8607552" cy="4680000"/>
          </a:xfrm>
        </p:spPr>
        <p:txBody>
          <a:bodyPr/>
          <a:lstStyle/>
          <a:p>
            <a:r>
              <a:rPr lang="nl-NL" dirty="0"/>
              <a:t>Marktgericht teeltplan (zie verzamelarrangement)</a:t>
            </a:r>
          </a:p>
          <a:p>
            <a:r>
              <a:rPr lang="nl-NL" dirty="0"/>
              <a:t>Werk in groepjes, indien mogelijk</a:t>
            </a:r>
          </a:p>
          <a:p>
            <a:r>
              <a:rPr lang="nl-NL" dirty="0"/>
              <a:t>KWIN gids glasteelt gebruiken (ook de boomtelers)</a:t>
            </a:r>
          </a:p>
          <a:p>
            <a:r>
              <a:rPr lang="nl-NL" dirty="0"/>
              <a:t>Lezen </a:t>
            </a:r>
            <a:r>
              <a:rPr lang="nl-NL" dirty="0" err="1"/>
              <a:t>hoofstuk</a:t>
            </a:r>
            <a:r>
              <a:rPr lang="nl-NL" dirty="0"/>
              <a:t> 1 +2 brochure kostprijs</a:t>
            </a:r>
          </a:p>
        </p:txBody>
      </p:sp>
    </p:spTree>
    <p:extLst>
      <p:ext uri="{BB962C8B-B14F-4D97-AF65-F5344CB8AC3E}">
        <p14:creationId xmlns:p14="http://schemas.microsoft.com/office/powerpoint/2010/main" val="9278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790336" cy="720000"/>
          </a:xfrm>
        </p:spPr>
        <p:txBody>
          <a:bodyPr/>
          <a:lstStyle/>
          <a:p>
            <a:r>
              <a:rPr lang="nl-NL" dirty="0"/>
              <a:t>Einde les: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Opdracht marktgericht teeltplan is af?</a:t>
            </a:r>
          </a:p>
          <a:p>
            <a:endParaRPr lang="nl-NL" dirty="0"/>
          </a:p>
          <a:p>
            <a:r>
              <a:rPr lang="nl-NL" dirty="0"/>
              <a:t>Werken aan huiswerk:</a:t>
            </a:r>
          </a:p>
          <a:p>
            <a:pPr lvl="1"/>
            <a:r>
              <a:rPr lang="nl-NL" dirty="0"/>
              <a:t>	- lezen </a:t>
            </a:r>
            <a:r>
              <a:rPr lang="nl-NL" dirty="0" err="1"/>
              <a:t>hfst</a:t>
            </a:r>
            <a:r>
              <a:rPr lang="nl-NL" dirty="0"/>
              <a:t> 1 + 2 brochure</a:t>
            </a:r>
          </a:p>
          <a:p>
            <a:pPr lvl="1"/>
            <a:r>
              <a:rPr lang="nl-NL" dirty="0"/>
              <a:t>	- overzicht directe kosten (KWIN gids)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96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66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887872" cy="720000"/>
          </a:xfrm>
        </p:spPr>
        <p:txBody>
          <a:bodyPr/>
          <a:lstStyle/>
          <a:p>
            <a:pPr algn="ctr"/>
            <a:r>
              <a:rPr lang="nl-NL" dirty="0"/>
              <a:t>Lesplanning woensdag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+ 4</a:t>
            </a:r>
            <a:r>
              <a:rPr lang="nl-NL" baseline="30000" dirty="0"/>
              <a:t>e</a:t>
            </a:r>
            <a:r>
              <a:rPr lang="nl-NL" dirty="0"/>
              <a:t> uur: kostprijsberekening en offerte</a:t>
            </a:r>
          </a:p>
          <a:p>
            <a:endParaRPr lang="nl-NL" dirty="0"/>
          </a:p>
          <a:p>
            <a:r>
              <a:rPr lang="nl-NL" dirty="0"/>
              <a:t>5</a:t>
            </a:r>
            <a:r>
              <a:rPr lang="nl-NL" baseline="30000" dirty="0"/>
              <a:t>e</a:t>
            </a:r>
            <a:r>
              <a:rPr lang="nl-NL" dirty="0"/>
              <a:t> + 6</a:t>
            </a:r>
            <a:r>
              <a:rPr lang="nl-NL" baseline="30000" dirty="0"/>
              <a:t>e </a:t>
            </a:r>
            <a:r>
              <a:rPr lang="nl-NL" dirty="0"/>
              <a:t>uur: IO en verdieping </a:t>
            </a:r>
          </a:p>
          <a:p>
            <a:endParaRPr lang="nl-NL" dirty="0"/>
          </a:p>
          <a:p>
            <a:r>
              <a:rPr lang="nl-NL" dirty="0"/>
              <a:t> 7</a:t>
            </a:r>
            <a:r>
              <a:rPr lang="nl-NL" baseline="30000" dirty="0"/>
              <a:t>e</a:t>
            </a:r>
            <a:r>
              <a:rPr lang="nl-NL" dirty="0"/>
              <a:t>+8</a:t>
            </a:r>
            <a:r>
              <a:rPr lang="nl-NL" baseline="30000" dirty="0"/>
              <a:t>e</a:t>
            </a:r>
            <a:r>
              <a:rPr lang="nl-NL" dirty="0"/>
              <a:t> uur: optimaliseren teelt bedrijf</a:t>
            </a:r>
          </a:p>
        </p:txBody>
      </p:sp>
    </p:spTree>
    <p:extLst>
      <p:ext uri="{BB962C8B-B14F-4D97-AF65-F5344CB8AC3E}">
        <p14:creationId xmlns:p14="http://schemas.microsoft.com/office/powerpoint/2010/main" val="124611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6000" y="576000"/>
            <a:ext cx="8875680" cy="720000"/>
          </a:xfrm>
        </p:spPr>
        <p:txBody>
          <a:bodyPr>
            <a:normAutofit/>
          </a:bodyPr>
          <a:lstStyle/>
          <a:p>
            <a:r>
              <a:rPr lang="nl-NL" dirty="0"/>
              <a:t>Kostprijs: Wat gaan we doen?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883314" y="1854634"/>
            <a:ext cx="7200000" cy="4680000"/>
          </a:xfrm>
        </p:spPr>
        <p:txBody>
          <a:bodyPr>
            <a:normAutofit/>
          </a:bodyPr>
          <a:lstStyle/>
          <a:p>
            <a:r>
              <a:rPr lang="nl-NL" dirty="0"/>
              <a:t>Kennismaking kostprijsberekening</a:t>
            </a:r>
          </a:p>
          <a:p>
            <a:endParaRPr lang="nl-NL" dirty="0"/>
          </a:p>
          <a:p>
            <a:r>
              <a:rPr lang="nl-NL" dirty="0"/>
              <a:t>Inleidende theorie kostprijs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Oriënterende opdracht met </a:t>
            </a:r>
            <a:r>
              <a:rPr lang="nl-NL" dirty="0" err="1"/>
              <a:t>kwingidsen</a:t>
            </a:r>
            <a:r>
              <a:rPr lang="nl-NL" dirty="0"/>
              <a:t>: marktgericht teeltplan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Lezen brochure kostprijsberekening</a:t>
            </a:r>
          </a:p>
          <a:p>
            <a:pPr marL="342900" indent="-342900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6C9E20-7C4B-4648-9972-F47D5B49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62" y="1230534"/>
            <a:ext cx="37242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7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75B5F-5CB8-0B4B-A330-CA8D8738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Waarom kostprijs?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9835DE-176A-ED44-9F25-BC04C09B7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000" y="1476000"/>
            <a:ext cx="8748218" cy="46800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Prijs product = kostprijs?</a:t>
            </a:r>
          </a:p>
          <a:p>
            <a:endParaRPr lang="nl-NL" dirty="0"/>
          </a:p>
          <a:p>
            <a:r>
              <a:rPr lang="nl-NL" dirty="0"/>
              <a:t>Som van de totale kosten per product </a:t>
            </a:r>
          </a:p>
          <a:p>
            <a:pPr indent="0">
              <a:buNone/>
            </a:pPr>
            <a:r>
              <a:rPr lang="nl-NL" dirty="0"/>
              <a:t>	(productiekosten+ arbeidskosten + algemene bedrijfskosten)</a:t>
            </a:r>
          </a:p>
          <a:p>
            <a:endParaRPr lang="nl-NL" dirty="0"/>
          </a:p>
          <a:p>
            <a:r>
              <a:rPr lang="nl-NL" dirty="0"/>
              <a:t>Kostprijs groter dan prijs product: verlies</a:t>
            </a:r>
          </a:p>
          <a:p>
            <a:pPr lvl="1"/>
            <a:r>
              <a:rPr lang="nl-NL" dirty="0"/>
              <a:t>	- gevolg: interen reserves, gevaar voorbestaan bedrijf</a:t>
            </a:r>
          </a:p>
          <a:p>
            <a:endParaRPr lang="nl-NL" dirty="0"/>
          </a:p>
          <a:p>
            <a:r>
              <a:rPr lang="nl-NL" dirty="0"/>
              <a:t>Kostprijs kleiner dan prijs product:  winst</a:t>
            </a:r>
          </a:p>
          <a:p>
            <a:pPr lvl="1"/>
            <a:r>
              <a:rPr lang="nl-NL" dirty="0"/>
              <a:t>	- gevolg: opbouw reserves, ruimte voor investeringen</a:t>
            </a:r>
          </a:p>
          <a:p>
            <a:pPr lvl="1"/>
            <a:r>
              <a:rPr lang="nl-NL" dirty="0"/>
              <a:t>	- gevaar: te hoge prijs: consument kiest ander product</a:t>
            </a:r>
          </a:p>
          <a:p>
            <a:pPr lvl="1"/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Vinden balans kostprijs en prijs van het product.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Belangrijk: inzicht in kostprijs en beheersing hiervan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52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948832" cy="720000"/>
          </a:xfrm>
        </p:spPr>
        <p:txBody>
          <a:bodyPr>
            <a:normAutofit/>
          </a:bodyPr>
          <a:lstStyle/>
          <a:p>
            <a:r>
              <a:rPr lang="nl-NL" dirty="0"/>
              <a:t>Inleidende begrippen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Fiscale versus bedrijfseconomische boekhouding</a:t>
            </a:r>
          </a:p>
          <a:p>
            <a:r>
              <a:rPr lang="nl-NL" dirty="0"/>
              <a:t>Soorten kosten</a:t>
            </a:r>
          </a:p>
          <a:p>
            <a:r>
              <a:rPr lang="nl-NL" dirty="0"/>
              <a:t>Rentabiliteitsdrempel</a:t>
            </a:r>
          </a:p>
          <a:p>
            <a:r>
              <a:rPr lang="nl-NL" dirty="0"/>
              <a:t>Kasplanning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C1EEDA-E4AB-4C6D-81F3-FBD0A8D0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00" y="3133024"/>
            <a:ext cx="5398171" cy="30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2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826912" cy="720000"/>
          </a:xfrm>
        </p:spPr>
        <p:txBody>
          <a:bodyPr>
            <a:normAutofit fontScale="90000"/>
          </a:bodyPr>
          <a:lstStyle/>
          <a:p>
            <a:r>
              <a:rPr lang="nl-NL" dirty="0"/>
              <a:t> fiscaal versus bedrijfseconomisch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Fiscale boekhouding:</a:t>
            </a:r>
          </a:p>
          <a:p>
            <a:pPr lvl="1"/>
            <a:r>
              <a:rPr lang="nl-NL" dirty="0"/>
              <a:t>	- resultatenrekening ( inkomsten en uitgaven)</a:t>
            </a:r>
          </a:p>
          <a:p>
            <a:pPr lvl="1"/>
            <a:r>
              <a:rPr lang="nl-NL" dirty="0"/>
              <a:t>	- balansrekening ( debet en credit)</a:t>
            </a:r>
          </a:p>
          <a:p>
            <a:pPr lvl="1"/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dirty="0"/>
              <a:t>Bedrijfseconomische boekhouding:</a:t>
            </a:r>
          </a:p>
          <a:p>
            <a:pPr lvl="1"/>
            <a:r>
              <a:rPr lang="nl-NL" dirty="0"/>
              <a:t>	- kostenstructuur</a:t>
            </a:r>
          </a:p>
          <a:p>
            <a:pPr lvl="1"/>
            <a:r>
              <a:rPr lang="nl-NL" dirty="0"/>
              <a:t>	- rentabiliteit</a:t>
            </a:r>
          </a:p>
          <a:p>
            <a:pPr lvl="1"/>
            <a:r>
              <a:rPr lang="nl-NL" dirty="0"/>
              <a:t>	- toekomststrategie</a:t>
            </a:r>
          </a:p>
          <a:p>
            <a:pPr lvl="1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9A8B6E-A675-49FD-8838-649A39DD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57" y="4044286"/>
            <a:ext cx="4775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3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900064" cy="720000"/>
          </a:xfrm>
        </p:spPr>
        <p:txBody>
          <a:bodyPr/>
          <a:lstStyle/>
          <a:p>
            <a:r>
              <a:rPr lang="nl-NL" dirty="0"/>
              <a:t>Soorten kosten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60704" y="1476000"/>
            <a:ext cx="9180576" cy="4680000"/>
          </a:xfrm>
        </p:spPr>
        <p:txBody>
          <a:bodyPr/>
          <a:lstStyle/>
          <a:p>
            <a:r>
              <a:rPr lang="nl-NL" dirty="0"/>
              <a:t>Vaste kosten: kosten zijn niet afhankelijk van productievolume</a:t>
            </a:r>
          </a:p>
          <a:p>
            <a:r>
              <a:rPr lang="nl-NL" dirty="0"/>
              <a:t>Variabele kosten: afhankelijk van het productievolume</a:t>
            </a:r>
          </a:p>
          <a:p>
            <a:r>
              <a:rPr lang="nl-NL" dirty="0"/>
              <a:t>Directe kosten: onmiddellijk toewijsbaar aan product</a:t>
            </a:r>
          </a:p>
          <a:p>
            <a:r>
              <a:rPr lang="nl-NL" dirty="0"/>
              <a:t>Indirecte kosten; kosten die niet alleen voor 1 product gelden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37CE5B-861A-4F24-AE68-61C16637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42" y="3508050"/>
            <a:ext cx="52197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A1E22-9173-480C-A6D6-848A90CA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Vaste kosten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DC721-B842-4F9E-8F1E-A49580241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9" y="1728000"/>
            <a:ext cx="8035429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Vaste kosten zijn kosten die niet afhankelijk zijn van je</a:t>
            </a:r>
          </a:p>
          <a:p>
            <a:pPr indent="0">
              <a:buNone/>
            </a:pPr>
            <a:r>
              <a:rPr lang="nl-NL" dirty="0"/>
              <a:t>productievolume en die blijven bestaan, ook al stop je</a:t>
            </a:r>
          </a:p>
          <a:p>
            <a:pPr indent="0">
              <a:buNone/>
            </a:pPr>
            <a:r>
              <a:rPr lang="nl-NL" dirty="0"/>
              <a:t>met produceren.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401A2E-CA07-47E8-9408-2CFEA2278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63" y="3766587"/>
            <a:ext cx="6083073" cy="23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116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75A36-53EB-4846-AE09-9CF1DE4BF7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B01357-461C-4BB4-9B1F-56247D3D557A}">
  <ds:schemaRefs>
    <ds:schemaRef ds:uri="915d7cad-3e71-4cea-95bb-ac32222adf06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82ac19c3-1cff-4f70-a585-2de21a3866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0CC1726-51F5-4625-AA57-ED81B3D5B60D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1194</TotalTime>
  <Words>825</Words>
  <Application>Microsoft Office PowerPoint</Application>
  <PresentationFormat>Breedbeeld</PresentationFormat>
  <Paragraphs>151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Kantoorthema</vt:lpstr>
      <vt:lpstr>PowerPoint-presentatie</vt:lpstr>
      <vt:lpstr>Optimaliseren, periode 15  </vt:lpstr>
      <vt:lpstr>Lesplanning woensdag</vt:lpstr>
      <vt:lpstr>Kostprijs: Wat gaan we doen?</vt:lpstr>
      <vt:lpstr>Waarom kostprijs?</vt:lpstr>
      <vt:lpstr>Inleidende begrippen</vt:lpstr>
      <vt:lpstr> fiscaal versus bedrijfseconomisch</vt:lpstr>
      <vt:lpstr>Soorten kosten</vt:lpstr>
      <vt:lpstr>Vaste kosten</vt:lpstr>
      <vt:lpstr>Voorbeelden vaste kosten</vt:lpstr>
      <vt:lpstr>Berekenen vaste kosten</vt:lpstr>
      <vt:lpstr>Vaste kosten ontwikkeling</vt:lpstr>
      <vt:lpstr>Variabele kosten</vt:lpstr>
      <vt:lpstr>Voorbeelden variabele kosten</vt:lpstr>
      <vt:lpstr>Berekenen variabele kosten</vt:lpstr>
      <vt:lpstr>Variabele kosten ontwikkeling</vt:lpstr>
      <vt:lpstr>Directe kosten</vt:lpstr>
      <vt:lpstr>Indirecte kosten</vt:lpstr>
      <vt:lpstr>Break even omzet (BEO)/ afzet (BEA)</vt:lpstr>
      <vt:lpstr>rentabiliteitsdrempel</vt:lpstr>
      <vt:lpstr>PowerPoint-presentatie</vt:lpstr>
      <vt:lpstr>Kasplanning / kostenbeheersing</vt:lpstr>
      <vt:lpstr>Inleidende opdracht</vt:lpstr>
      <vt:lpstr>Einde les: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 Segers</dc:creator>
  <cp:lastModifiedBy>Ben Nienhuis</cp:lastModifiedBy>
  <cp:revision>81</cp:revision>
  <dcterms:created xsi:type="dcterms:W3CDTF">2018-09-27T09:40:51Z</dcterms:created>
  <dcterms:modified xsi:type="dcterms:W3CDTF">2021-01-19T12:49:42Z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